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8229600" cx="14630400"/>
  <p:notesSz cx="8229600" cy="14630400"/>
  <p:embeddedFontLst>
    <p:embeddedFont>
      <p:font typeface="Marcellus"/>
      <p:regular r:id="rId9"/>
    </p:embeddedFont>
    <p:embeddedFont>
      <p:font typeface="Montserrat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bold.fntdata"/><Relationship Id="rId10" Type="http://schemas.openxmlformats.org/officeDocument/2006/relationships/font" Target="fonts/Montserrat-regular.fntdata"/><Relationship Id="rId13" Type="http://schemas.openxmlformats.org/officeDocument/2006/relationships/font" Target="fonts/Montserrat-boldItalic.fntdata"/><Relationship Id="rId12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Marcellu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" name="Google Shape;2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8" name="Google Shape;2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7"/>
          <p:cNvSpPr/>
          <p:nvPr/>
        </p:nvSpPr>
        <p:spPr>
          <a:xfrm>
            <a:off x="793790" y="1936075"/>
            <a:ext cx="7556421" cy="2543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Naive Bayes: The Surprisingly Powerful Probabilistic Classifier</a:t>
            </a:r>
            <a:endParaRPr b="0" i="0" sz="5100" u="none" cap="none" strike="noStrike"/>
          </a:p>
        </p:txBody>
      </p:sp>
      <p:sp>
        <p:nvSpPr>
          <p:cNvPr id="30" name="Google Shape;30;p7"/>
          <p:cNvSpPr/>
          <p:nvPr/>
        </p:nvSpPr>
        <p:spPr>
          <a:xfrm>
            <a:off x="793790" y="4819412"/>
            <a:ext cx="7556421" cy="147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Naive Bayes leverages the elegance of probability theory and Bayes' theorem to make predictions. Despite its "naive" independence assumption—that features don't influence each other—it performs remarkably well across diverse real-world applications, from spam detection to sentiment analysis.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793790" y="1776889"/>
            <a:ext cx="13042821" cy="169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Why Naive Bayes Should Be in Your ML Toolkit</a:t>
            </a:r>
            <a:endParaRPr b="0" i="0" sz="5100" u="none" cap="none" strike="noStrike"/>
          </a:p>
        </p:txBody>
      </p:sp>
      <p:sp>
        <p:nvSpPr>
          <p:cNvPr id="37" name="Google Shape;37;p8"/>
          <p:cNvSpPr/>
          <p:nvPr/>
        </p:nvSpPr>
        <p:spPr>
          <a:xfrm>
            <a:off x="793790" y="4039314"/>
            <a:ext cx="3912751" cy="508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147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050"/>
              <a:buFont typeface="Marcellus"/>
              <a:buNone/>
            </a:pPr>
            <a:r>
              <a:rPr b="0" i="0" lang="en-US" sz="30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Speed &amp; Efficiency</a:t>
            </a:r>
            <a:endParaRPr b="0" i="0" sz="3050" u="none" cap="none" strike="noStrike"/>
          </a:p>
        </p:txBody>
      </p:sp>
      <p:sp>
        <p:nvSpPr>
          <p:cNvPr id="38" name="Google Shape;38;p8"/>
          <p:cNvSpPr/>
          <p:nvPr/>
        </p:nvSpPr>
        <p:spPr>
          <a:xfrm>
            <a:off x="793790" y="4774644"/>
            <a:ext cx="6244709" cy="117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Naive Bayes trains incredibly fast, even on large datasets. Its computational simplicity makes it perfect for rapid prototyping and establishing performance baselines before exploring more complex models.</a:t>
            </a:r>
            <a:endParaRPr b="0" i="0" sz="1750" u="none" cap="none" strike="noStrike"/>
          </a:p>
        </p:txBody>
      </p:sp>
      <p:sp>
        <p:nvSpPr>
          <p:cNvPr id="39" name="Google Shape;39;p8"/>
          <p:cNvSpPr/>
          <p:nvPr/>
        </p:nvSpPr>
        <p:spPr>
          <a:xfrm>
            <a:off x="7599521" y="4039314"/>
            <a:ext cx="5084802" cy="508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147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050"/>
              <a:buFont typeface="Marcellus"/>
              <a:buNone/>
            </a:pPr>
            <a:r>
              <a:rPr b="0" i="0" lang="en-US" sz="30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High-Dimensional Excellence</a:t>
            </a:r>
            <a:endParaRPr b="0" i="0" sz="3050" u="none" cap="none" strike="noStrike"/>
          </a:p>
        </p:txBody>
      </p:sp>
      <p:sp>
        <p:nvSpPr>
          <p:cNvPr id="40" name="Google Shape;40;p8"/>
          <p:cNvSpPr/>
          <p:nvPr/>
        </p:nvSpPr>
        <p:spPr>
          <a:xfrm>
            <a:off x="7599521" y="4774644"/>
            <a:ext cx="6244709" cy="147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Shines in high-dimensional spaces where other algorithms struggle. Particularly powerful for natural language processing tasks like text classification, where feature spaces can contain thousands of dimensions.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793790" y="1343025"/>
            <a:ext cx="8726686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What You've Mastered Today</a:t>
            </a:r>
            <a:endParaRPr b="0" i="0" sz="5100" u="none" cap="none" strike="noStrike"/>
          </a:p>
        </p:txBody>
      </p:sp>
      <p:sp>
        <p:nvSpPr>
          <p:cNvPr id="47" name="Google Shape;47;p9"/>
          <p:cNvSpPr/>
          <p:nvPr/>
        </p:nvSpPr>
        <p:spPr>
          <a:xfrm>
            <a:off x="793810" y="2644375"/>
            <a:ext cx="4476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b="0" i="0" sz="1750" u="none" cap="none" strike="noStrike"/>
          </a:p>
        </p:txBody>
      </p:sp>
      <p:sp>
        <p:nvSpPr>
          <p:cNvPr id="48" name="Google Shape;48;p9"/>
          <p:cNvSpPr/>
          <p:nvPr/>
        </p:nvSpPr>
        <p:spPr>
          <a:xfrm>
            <a:off x="793790" y="3010733"/>
            <a:ext cx="4196358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9"/>
          <p:cNvSpPr/>
          <p:nvPr/>
        </p:nvSpPr>
        <p:spPr>
          <a:xfrm>
            <a:off x="793790" y="3185041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Core Intuition</a:t>
            </a:r>
            <a:endParaRPr b="0" i="0" sz="2550" u="none" cap="none" strike="noStrike"/>
          </a:p>
        </p:txBody>
      </p:sp>
      <p:sp>
        <p:nvSpPr>
          <p:cNvPr id="50" name="Google Shape;50;p9"/>
          <p:cNvSpPr/>
          <p:nvPr/>
        </p:nvSpPr>
        <p:spPr>
          <a:xfrm>
            <a:off x="793790" y="3744992"/>
            <a:ext cx="4196358" cy="884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Understanding how Naive Bayes uses prior probabilities and evidence to make intelligent predictions</a:t>
            </a:r>
            <a:endParaRPr b="0" i="0" sz="1750" u="none" cap="none" strike="noStrike"/>
          </a:p>
        </p:txBody>
      </p:sp>
      <p:sp>
        <p:nvSpPr>
          <p:cNvPr id="51" name="Google Shape;51;p9"/>
          <p:cNvSpPr/>
          <p:nvPr/>
        </p:nvSpPr>
        <p:spPr>
          <a:xfrm>
            <a:off x="5216942" y="2644375"/>
            <a:ext cx="4476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b="0" i="0" sz="1750" u="none" cap="none" strike="noStrike"/>
          </a:p>
        </p:txBody>
      </p:sp>
      <p:sp>
        <p:nvSpPr>
          <p:cNvPr id="52" name="Google Shape;52;p9"/>
          <p:cNvSpPr/>
          <p:nvPr/>
        </p:nvSpPr>
        <p:spPr>
          <a:xfrm>
            <a:off x="5216962" y="3010733"/>
            <a:ext cx="4196358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5216962" y="3185041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NB Variants</a:t>
            </a:r>
            <a:endParaRPr b="0" i="0" sz="2550" u="none" cap="none" strike="noStrike"/>
          </a:p>
        </p:txBody>
      </p:sp>
      <p:sp>
        <p:nvSpPr>
          <p:cNvPr id="54" name="Google Shape;54;p9"/>
          <p:cNvSpPr/>
          <p:nvPr/>
        </p:nvSpPr>
        <p:spPr>
          <a:xfrm>
            <a:off x="5216962" y="3744992"/>
            <a:ext cx="4196358" cy="884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Gaussian, Multinomial, and Bernoulli—choosing the right type for your data distribution</a:t>
            </a:r>
            <a:endParaRPr b="0" i="0" sz="1750" u="none" cap="none" strike="noStrike"/>
          </a:p>
        </p:txBody>
      </p:sp>
      <p:sp>
        <p:nvSpPr>
          <p:cNvPr id="55" name="Google Shape;55;p9"/>
          <p:cNvSpPr/>
          <p:nvPr/>
        </p:nvSpPr>
        <p:spPr>
          <a:xfrm>
            <a:off x="9640119" y="2644375"/>
            <a:ext cx="4476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b="0" i="0" sz="1750" u="none" cap="none" strike="noStrike"/>
          </a:p>
        </p:txBody>
      </p:sp>
      <p:sp>
        <p:nvSpPr>
          <p:cNvPr id="56" name="Google Shape;56;p9"/>
          <p:cNvSpPr/>
          <p:nvPr/>
        </p:nvSpPr>
        <p:spPr>
          <a:xfrm>
            <a:off x="9640133" y="3010733"/>
            <a:ext cx="4196358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9"/>
          <p:cNvSpPr/>
          <p:nvPr/>
        </p:nvSpPr>
        <p:spPr>
          <a:xfrm>
            <a:off x="9640133" y="3185041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Prediction Mechanics</a:t>
            </a:r>
            <a:endParaRPr b="0" i="0" sz="2550" u="none" cap="none" strike="noStrike"/>
          </a:p>
        </p:txBody>
      </p:sp>
      <p:sp>
        <p:nvSpPr>
          <p:cNvPr id="58" name="Google Shape;58;p9"/>
          <p:cNvSpPr/>
          <p:nvPr/>
        </p:nvSpPr>
        <p:spPr>
          <a:xfrm>
            <a:off x="9640133" y="3744992"/>
            <a:ext cx="4196358" cy="884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How the algorithm calculates posterior probabilities and selects the most likely class</a:t>
            </a:r>
            <a:endParaRPr b="0" i="0" sz="1750" u="none" cap="none" strike="noStrike"/>
          </a:p>
        </p:txBody>
      </p:sp>
      <p:sp>
        <p:nvSpPr>
          <p:cNvPr id="59" name="Google Shape;59;p9"/>
          <p:cNvSpPr/>
          <p:nvPr/>
        </p:nvSpPr>
        <p:spPr>
          <a:xfrm>
            <a:off x="793807" y="5026225"/>
            <a:ext cx="4476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b="0" i="0" sz="1750" u="none" cap="none" strike="noStrike"/>
          </a:p>
        </p:txBody>
      </p:sp>
      <p:sp>
        <p:nvSpPr>
          <p:cNvPr id="60" name="Google Shape;60;p9"/>
          <p:cNvSpPr/>
          <p:nvPr/>
        </p:nvSpPr>
        <p:spPr>
          <a:xfrm>
            <a:off x="793790" y="5392579"/>
            <a:ext cx="6407944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/>
          <p:nvPr/>
        </p:nvSpPr>
        <p:spPr>
          <a:xfrm>
            <a:off x="793790" y="5566886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Implementation</a:t>
            </a:r>
            <a:endParaRPr b="0" i="0" sz="2550" u="none" cap="none" strike="noStrike"/>
          </a:p>
        </p:txBody>
      </p:sp>
      <p:sp>
        <p:nvSpPr>
          <p:cNvPr id="62" name="Google Shape;62;p9"/>
          <p:cNvSpPr/>
          <p:nvPr/>
        </p:nvSpPr>
        <p:spPr>
          <a:xfrm>
            <a:off x="793790" y="6126837"/>
            <a:ext cx="6407944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Practical coding techniques and best practices for deploying Naive Bayes in production</a:t>
            </a:r>
            <a:endParaRPr b="0" i="0" sz="1750" u="none" cap="none" strike="noStrike"/>
          </a:p>
        </p:txBody>
      </p:sp>
      <p:sp>
        <p:nvSpPr>
          <p:cNvPr id="63" name="Google Shape;63;p9"/>
          <p:cNvSpPr/>
          <p:nvPr/>
        </p:nvSpPr>
        <p:spPr>
          <a:xfrm>
            <a:off x="7428551" y="5026225"/>
            <a:ext cx="3531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05</a:t>
            </a:r>
            <a:endParaRPr b="0" i="0" sz="1750" u="none" cap="none" strike="noStrike"/>
          </a:p>
        </p:txBody>
      </p:sp>
      <p:sp>
        <p:nvSpPr>
          <p:cNvPr id="64" name="Google Shape;64;p9"/>
          <p:cNvSpPr/>
          <p:nvPr/>
        </p:nvSpPr>
        <p:spPr>
          <a:xfrm>
            <a:off x="7428548" y="5392579"/>
            <a:ext cx="6407944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9"/>
          <p:cNvSpPr/>
          <p:nvPr/>
        </p:nvSpPr>
        <p:spPr>
          <a:xfrm>
            <a:off x="7428548" y="5566886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Model Evaluation</a:t>
            </a:r>
            <a:endParaRPr b="0" i="0" sz="2550" u="none" cap="none" strike="noStrike"/>
          </a:p>
        </p:txBody>
      </p:sp>
      <p:sp>
        <p:nvSpPr>
          <p:cNvPr id="66" name="Google Shape;66;p9"/>
          <p:cNvSpPr/>
          <p:nvPr/>
        </p:nvSpPr>
        <p:spPr>
          <a:xfrm>
            <a:off x="7428548" y="6126837"/>
            <a:ext cx="6407944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Measuring performance with accuracy, precision, recall, and understanding when NB works best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2" name="Google Shape;7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/>
          <p:nvPr/>
        </p:nvSpPr>
        <p:spPr>
          <a:xfrm>
            <a:off x="6280190" y="3267075"/>
            <a:ext cx="7556421" cy="169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243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10250"/>
              <a:buFont typeface="Marcellus"/>
              <a:buNone/>
            </a:pPr>
            <a:r>
              <a:rPr b="0" i="0" lang="en-US" sz="102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Thank You</a:t>
            </a:r>
            <a:endParaRPr b="0" i="0" sz="102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